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5" r:id="rId4"/>
  </p:sldMasterIdLst>
  <p:notesMasterIdLst>
    <p:notesMasterId r:id="rId11"/>
  </p:notesMasterIdLst>
  <p:sldIdLst>
    <p:sldId id="510" r:id="rId5"/>
    <p:sldId id="533" r:id="rId6"/>
    <p:sldId id="540" r:id="rId7"/>
    <p:sldId id="541" r:id="rId8"/>
    <p:sldId id="542" r:id="rId9"/>
    <p:sldId id="54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45" autoAdjust="0"/>
    <p:restoredTop sz="94660"/>
  </p:normalViewPr>
  <p:slideViewPr>
    <p:cSldViewPr snapToGrid="0">
      <p:cViewPr varScale="1">
        <p:scale>
          <a:sx n="93" d="100"/>
          <a:sy n="93" d="100"/>
        </p:scale>
        <p:origin x="91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A8D6B-1FDC-48BD-96B1-DA704FD25DD6}" type="datetimeFigureOut">
              <a:rPr lang="da-DK" smtClean="0"/>
              <a:t>10-02-2020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0030F-5802-4540-BB43-312B7350FF5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9475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0030F-5802-4540-BB43-312B7350FF59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1047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C1BEA-A3D6-4853-B80C-BF26640B4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C186E1-C2CA-4B9F-B3B1-0ED521351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05663-80C8-445E-8326-2A032E445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91E3-D37C-4BAD-8965-7E36FA13FFDA}" type="datetime1">
              <a:rPr lang="da-DK" smtClean="0"/>
              <a:t>10-02-2020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69716-7821-479F-A10C-DAA71647C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Videometer Imaging Technology, www.videometer.com</a:t>
            </a: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35A3A-8BA6-4A3B-AB5A-41DA273A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202F-EC4F-46F8-9416-D2D9E94A5F8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411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435DD-54F1-44D4-ABC7-9C1EE4A6F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5BCCD5-3771-451C-83D8-9ECEE1CAA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F69C0-9500-4742-B7E7-CCB38E2F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394B-D6CD-4EEE-9499-DDA727AA2467}" type="datetime1">
              <a:rPr lang="da-DK" smtClean="0"/>
              <a:t>10-02-2020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BE298-E2F2-4F83-9576-B6195A70F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Videometer Imaging Technology, www.videometer.com</a:t>
            </a: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25F8B-D11D-408E-BC90-F897B6250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202F-EC4F-46F8-9416-D2D9E94A5F8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823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781E4B-51EF-406D-A7C8-B18AA8C6F0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68F688-905C-4746-8C4C-E75D38709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10167-2CB1-44DC-AA9C-890C4922C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051A-3E64-4BFA-981E-B04067ED88EF}" type="datetime1">
              <a:rPr lang="da-DK" smtClean="0"/>
              <a:t>10-02-2020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B00C8-F72E-4D6B-BED0-81F043802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Videometer Imaging Technology, www.videometer.com</a:t>
            </a: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9D858-23EF-4684-B4D2-14991284E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202F-EC4F-46F8-9416-D2D9E94A5F8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1336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88E70-2AB2-4A37-8B70-3D21C96B0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2FB9B5B-53EA-4542-9F63-C748D3B01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394D899-F089-4FDE-A478-6EFF44B24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1728-E00C-4B04-9638-7100AE0B0511}" type="datetime1">
              <a:rPr lang="da-DK" smtClean="0"/>
              <a:t>10-02-2020</a:t>
            </a:fld>
            <a:endParaRPr lang="da-DK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FCD9A38-E4EF-46BB-9F12-A6C6D8AE3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Videometer Imaging Technology, www.videometer.com</a:t>
            </a:r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C9FEA71-2277-4B5B-878C-E6BFD2BC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202F-EC4F-46F8-9416-D2D9E94A5F8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91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7FB3E-90D2-42CE-9AC3-69667480B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F1BF9-08D4-473E-A9DC-B4964D9D5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70F6A-A0DC-406F-84FB-B79A1D29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92F6B-BDD5-454F-928A-4124C84D70B0}" type="datetime1">
              <a:rPr lang="da-DK" smtClean="0"/>
              <a:t>10-02-2020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B7162-E5FC-4171-9B57-14D4F4D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Videometer Imaging Technology, www.videometer.com</a:t>
            </a: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78157-792E-4353-866C-4787F98C9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202F-EC4F-46F8-9416-D2D9E94A5F8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80502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C269-C26C-4B34-937A-E912159AF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672E3-8846-4E60-B40F-7186D4039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6F6A3-DFF6-4FF2-80FD-8BEC0927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C2D9-DF90-4220-834A-19A64FD437A4}" type="datetime1">
              <a:rPr lang="da-DK" smtClean="0"/>
              <a:t>10-02-2020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39401-3D55-454B-A999-5445CB762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Videometer Imaging Technology, www.videometer.com</a:t>
            </a:r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4304A-5ADF-4200-86F5-22F268ED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202F-EC4F-46F8-9416-D2D9E94A5F8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000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E3433-C542-4A77-B81D-1413EC169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3D0DE-3830-429D-987A-0AC8AC2E0B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A84EEA-C9F6-4555-AF12-F5CF9C8BE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99A41-33B4-41AD-8D63-6C66A9BEC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A734-AA51-4E3E-AF23-127459DAB183}" type="datetime1">
              <a:rPr lang="da-DK" smtClean="0"/>
              <a:t>10-02-2020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091F9-1F9B-412E-A6CA-1DFFABCAE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Videometer Imaging Technology, www.videometer.com</a:t>
            </a: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7C289-A38F-499F-B948-CFFA74EC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202F-EC4F-46F8-9416-D2D9E94A5F8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9095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F13BF-2715-484C-AE1A-03A000BCC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45F49-5F5F-4A5A-B107-8024C8F37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42385-429D-4366-878E-83562C1F0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BA0FC8-CA5E-48F8-BB87-9CDC113E87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2BBDD2-FCEB-4FC0-AD13-59899083BC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857A63-8530-4E1B-9934-6AA204788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FE06-794F-4755-A93D-5E98200649F1}" type="datetime1">
              <a:rPr lang="da-DK" smtClean="0"/>
              <a:t>10-02-2020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82B5D2-8B59-4D8B-B5BF-D3D927DB0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Videometer Imaging Technology, www.videometer.com</a:t>
            </a:r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56917F-40D8-49DC-8809-A0940B124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202F-EC4F-46F8-9416-D2D9E94A5F8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0364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72ED0-32F7-4DCD-8BB2-E1509C4C0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DAAFAE-B18E-4688-BCA0-1EF735DD7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0B98-140A-4D49-B95A-07624AFB0D5A}" type="datetime1">
              <a:rPr lang="da-DK" smtClean="0"/>
              <a:t>10-02-2020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D9F94F-E6EB-4874-8FB7-0E83EE3FF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Videometer Imaging Technology, www.videometer.com</a:t>
            </a:r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E422D2-DEB3-45C2-B63A-B52092231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202F-EC4F-46F8-9416-D2D9E94A5F8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675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89FB16-CB92-46E1-913B-367390A38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2C0B-13B2-436D-BB25-B59B85C5F52A}" type="datetime1">
              <a:rPr lang="da-DK" smtClean="0"/>
              <a:t>10-02-2020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972A6C-5081-452B-A3CC-AB7853460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Videometer Imaging Technology, www.videometer.com</a:t>
            </a:r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A59FC-363F-4F76-B598-D6105AAC8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202F-EC4F-46F8-9416-D2D9E94A5F8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1532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D6FA-2CB1-4D30-94B8-A53895637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D1CDF-7C51-4000-B7B6-979A56BEC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E3B7ED-3709-4DB6-8263-F69F94F98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41CA2B-6AE0-483C-AD7E-9F221B692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0AC44-F8EE-4E42-AB9A-08F107297DA7}" type="datetime1">
              <a:rPr lang="da-DK" smtClean="0"/>
              <a:t>10-02-2020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35653-377C-4DDC-8A1B-6CB718BEF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Videometer Imaging Technology, www.videometer.com</a:t>
            </a: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6B7C7-6885-419B-BEC8-2863D46BC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202F-EC4F-46F8-9416-D2D9E94A5F8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8364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3D8AD-1DA9-4E6B-AC4E-E269CEB0E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6634EA-C6BD-4479-A46F-EE46AAE45C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4929E-7AB3-4318-A45A-248D0008C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737EF-24BD-43CD-AD76-EFAB2B5D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63CA6-62EB-48A2-B40A-AAB7097EBDB1}" type="datetime1">
              <a:rPr lang="da-DK" smtClean="0"/>
              <a:t>10-02-2020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AF896-A3B2-4BBA-8430-385248BE5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Videometer Imaging Technology, www.videometer.com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49E15-D86E-49B4-A5C3-7ADC28290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202F-EC4F-46F8-9416-D2D9E94A5F8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07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936E82-0E7A-4902-B4EB-E09066FBA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25992-4C0E-43F8-9874-C3F6E1A9A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35DFD-E92D-40A4-9D5A-D7D09FCF8B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0C72B-59B7-41B4-ADAD-B9FE3C064542}" type="datetime1">
              <a:rPr lang="da-DK" smtClean="0"/>
              <a:t>10-02-2020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07D59-5497-4DD8-9BF7-B2EF32FEFA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Videometer Imaging Technology, www.videometer.com</a:t>
            </a: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20B92-83DB-4B6C-8C3A-8BAE8A91D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1202F-EC4F-46F8-9416-D2D9E94A5F8C}" type="slidenum">
              <a:rPr lang="da-DK" smtClean="0"/>
              <a:t>‹#›</a:t>
            </a:fld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0AC044-46C4-4FD0-A93B-A951259780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365125"/>
            <a:ext cx="719490" cy="58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2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65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videometer.com/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jmc@videometer.com" TargetMode="External"/><Relationship Id="rId9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704210" y="680410"/>
            <a:ext cx="4509236" cy="1139139"/>
          </a:xfrm>
        </p:spPr>
        <p:txBody>
          <a:bodyPr>
            <a:normAutofit fontScale="90000"/>
          </a:bodyPr>
          <a:lstStyle/>
          <a:p>
            <a:r>
              <a:rPr lang="en-US" sz="3600" dirty="0" err="1"/>
              <a:t>Videometer</a:t>
            </a:r>
            <a:r>
              <a:rPr lang="en-US" sz="3600" dirty="0"/>
              <a:t> Blob Training</a:t>
            </a:r>
            <a:br>
              <a:rPr lang="en-US" sz="3600" dirty="0"/>
            </a:br>
            <a:r>
              <a:rPr lang="en-US" sz="3600" dirty="0"/>
              <a:t>2020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720992" y="1941362"/>
            <a:ext cx="4492454" cy="2419097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da-DK" sz="1800" i="1" dirty="0">
                <a:latin typeface="Arial Unicode MS" pitchFamily="34" charset="-128"/>
              </a:rPr>
              <a:t>Videometer A/S</a:t>
            </a:r>
          </a:p>
          <a:p>
            <a:pPr>
              <a:buNone/>
            </a:pPr>
            <a:r>
              <a:rPr lang="da-DK" sz="1800" i="1" dirty="0" err="1">
                <a:latin typeface="Arial Unicode MS" pitchFamily="34" charset="-128"/>
              </a:rPr>
              <a:t>Horkaer</a:t>
            </a:r>
            <a:r>
              <a:rPr lang="da-DK" sz="1800" i="1" dirty="0">
                <a:latin typeface="Arial Unicode MS" pitchFamily="34" charset="-128"/>
              </a:rPr>
              <a:t> 12B, 3. </a:t>
            </a:r>
            <a:r>
              <a:rPr lang="da-DK" sz="1800" i="1" dirty="0" err="1">
                <a:latin typeface="Arial Unicode MS" pitchFamily="34" charset="-128"/>
              </a:rPr>
              <a:t>floor</a:t>
            </a:r>
            <a:endParaRPr lang="da-DK" sz="1800" i="1" dirty="0">
              <a:latin typeface="Arial Unicode MS" pitchFamily="34" charset="-128"/>
            </a:endParaRPr>
          </a:p>
          <a:p>
            <a:pPr>
              <a:buNone/>
            </a:pPr>
            <a:r>
              <a:rPr lang="da-DK" sz="1800" i="1" dirty="0">
                <a:latin typeface="Arial Unicode MS" pitchFamily="34" charset="-128"/>
              </a:rPr>
              <a:t>DK-2730 Herlev, Denmark</a:t>
            </a:r>
          </a:p>
          <a:p>
            <a:pPr>
              <a:buNone/>
            </a:pPr>
            <a:r>
              <a:rPr lang="da-DK" sz="1800" i="1" dirty="0">
                <a:latin typeface="Arial Unicode MS" pitchFamily="34" charset="-128"/>
                <a:hlinkClick r:id="rId3"/>
              </a:rPr>
              <a:t>www.videometer.com</a:t>
            </a:r>
            <a:r>
              <a:rPr lang="da-DK" sz="1800" i="1" dirty="0">
                <a:latin typeface="Arial Unicode MS" pitchFamily="34" charset="-128"/>
              </a:rPr>
              <a:t> </a:t>
            </a:r>
          </a:p>
          <a:p>
            <a:pPr>
              <a:buNone/>
            </a:pPr>
            <a:r>
              <a:rPr lang="da-DK" sz="1800" dirty="0">
                <a:latin typeface="Arial Unicode MS" pitchFamily="34" charset="-128"/>
                <a:hlinkClick r:id="rId4"/>
              </a:rPr>
              <a:t>mail@videometer.com</a:t>
            </a:r>
            <a:r>
              <a:rPr lang="da-DK" sz="1800" dirty="0">
                <a:latin typeface="Arial Unicode MS" pitchFamily="34" charset="-128"/>
              </a:rPr>
              <a:t> </a:t>
            </a:r>
            <a:endParaRPr lang="en-US" sz="1800" dirty="0"/>
          </a:p>
        </p:txBody>
      </p:sp>
      <p:sp>
        <p:nvSpPr>
          <p:cNvPr id="36869" name="Oval 71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water, colorful, underwater, coral&#10;&#10;Description automatically generated">
            <a:extLst>
              <a:ext uri="{FF2B5EF4-FFF2-40B4-BE49-F238E27FC236}">
                <a16:creationId xmlns:a16="http://schemas.microsoft.com/office/drawing/2014/main" id="{ADCAA4BC-9404-4E2C-8F4B-FE85FE9714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" r="30073" b="-5"/>
          <a:stretch/>
        </p:blipFill>
        <p:spPr>
          <a:xfrm>
            <a:off x="5714207" y="361702"/>
            <a:ext cx="1691640" cy="1691640"/>
          </a:xfrm>
          <a:custGeom>
            <a:avLst/>
            <a:gdLst>
              <a:gd name="connsiteX0" fmla="*/ 978408 w 1956816"/>
              <a:gd name="connsiteY0" fmla="*/ 0 h 1956816"/>
              <a:gd name="connsiteX1" fmla="*/ 1956816 w 1956816"/>
              <a:gd name="connsiteY1" fmla="*/ 978408 h 1956816"/>
              <a:gd name="connsiteX2" fmla="*/ 978408 w 1956816"/>
              <a:gd name="connsiteY2" fmla="*/ 1956816 h 1956816"/>
              <a:gd name="connsiteX3" fmla="*/ 0 w 1956816"/>
              <a:gd name="connsiteY3" fmla="*/ 978408 h 1956816"/>
              <a:gd name="connsiteX4" fmla="*/ 978408 w 1956816"/>
              <a:gd name="connsiteY4" fmla="*/ 0 h 195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4719C5-3755-483F-BEE6-74585DA1D0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50" r="1" b="1"/>
          <a:stretch/>
        </p:blipFill>
        <p:spPr>
          <a:xfrm>
            <a:off x="5886020" y="2715337"/>
            <a:ext cx="2743200" cy="2743200"/>
          </a:xfrm>
          <a:custGeom>
            <a:avLst/>
            <a:gdLst>
              <a:gd name="connsiteX0" fmla="*/ 1417320 w 2834640"/>
              <a:gd name="connsiteY0" fmla="*/ 0 h 2834640"/>
              <a:gd name="connsiteX1" fmla="*/ 2834640 w 2834640"/>
              <a:gd name="connsiteY1" fmla="*/ 1417320 h 2834640"/>
              <a:gd name="connsiteX2" fmla="*/ 1417320 w 2834640"/>
              <a:gd name="connsiteY2" fmla="*/ 2834640 h 2834640"/>
              <a:gd name="connsiteX3" fmla="*/ 0 w 2834640"/>
              <a:gd name="connsiteY3" fmla="*/ 1417320 h 2834640"/>
              <a:gd name="connsiteX4" fmla="*/ 1417320 w 2834640"/>
              <a:gd name="connsiteY4" fmla="*/ 0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A group of people walking down a dirt road&#10;&#10;Description automatically generated">
            <a:extLst>
              <a:ext uri="{FF2B5EF4-FFF2-40B4-BE49-F238E27FC236}">
                <a16:creationId xmlns:a16="http://schemas.microsoft.com/office/drawing/2014/main" id="{151216BA-7EB9-4286-949A-E8986A4888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r="19325" b="4"/>
          <a:stretch/>
        </p:blipFill>
        <p:spPr>
          <a:xfrm>
            <a:off x="8278624" y="2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green, indoor, table, playing&#10;&#10;Description automatically generated">
            <a:extLst>
              <a:ext uri="{FF2B5EF4-FFF2-40B4-BE49-F238E27FC236}">
                <a16:creationId xmlns:a16="http://schemas.microsoft.com/office/drawing/2014/main" id="{0FDF3C50-1B2A-4B90-AE1A-5C97CFDB1EA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0" r="-5" b="22487"/>
          <a:stretch/>
        </p:blipFill>
        <p:spPr>
          <a:xfrm>
            <a:off x="1818614" y="4769536"/>
            <a:ext cx="3950208" cy="2088462"/>
          </a:xfrm>
          <a:custGeom>
            <a:avLst/>
            <a:gdLst>
              <a:gd name="connsiteX0" fmla="*/ 1975104 w 3950208"/>
              <a:gd name="connsiteY0" fmla="*/ 0 h 2088462"/>
              <a:gd name="connsiteX1" fmla="*/ 3950208 w 3950208"/>
              <a:gd name="connsiteY1" fmla="*/ 1975104 h 2088462"/>
              <a:gd name="connsiteX2" fmla="*/ 3944484 w 3950208"/>
              <a:gd name="connsiteY2" fmla="*/ 2088462 h 2088462"/>
              <a:gd name="connsiteX3" fmla="*/ 5724 w 3950208"/>
              <a:gd name="connsiteY3" fmla="*/ 2088462 h 2088462"/>
              <a:gd name="connsiteX4" fmla="*/ 0 w 3950208"/>
              <a:gd name="connsiteY4" fmla="*/ 1975104 h 2088462"/>
              <a:gd name="connsiteX5" fmla="*/ 1975104 w 3950208"/>
              <a:gd name="connsiteY5" fmla="*/ 0 h 208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indoor, wall, table, sitting&#10;&#10;Description automatically generated">
            <a:extLst>
              <a:ext uri="{FF2B5EF4-FFF2-40B4-BE49-F238E27FC236}">
                <a16:creationId xmlns:a16="http://schemas.microsoft.com/office/drawing/2014/main" id="{4C3E6423-3560-4E62-8000-71057B52D48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6" r="7967" b="2"/>
          <a:stretch/>
        </p:blipFill>
        <p:spPr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F91DB3-E6E2-4374-8AE0-9C8E95E43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97173"/>
          </a:xfrm>
        </p:spPr>
        <p:txBody>
          <a:bodyPr/>
          <a:lstStyle/>
          <a:p>
            <a:r>
              <a:rPr lang="en-US" dirty="0"/>
              <a:t>Blob Tool Seminar </a:t>
            </a:r>
            <a:br>
              <a:rPr lang="en-US" dirty="0"/>
            </a:br>
            <a:endParaRPr lang="en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963B129-D009-430E-9F1E-1997B5A6E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741"/>
            <a:ext cx="10515600" cy="4351338"/>
          </a:xfrm>
        </p:spPr>
        <p:txBody>
          <a:bodyPr/>
          <a:lstStyle/>
          <a:p>
            <a:r>
              <a:rPr lang="en-US" dirty="0"/>
              <a:t>How to create and manage blob collections in Blob tool</a:t>
            </a:r>
          </a:p>
          <a:p>
            <a:r>
              <a:rPr lang="en-US" dirty="0"/>
              <a:t>How to develop classifiers in Blob tool</a:t>
            </a:r>
          </a:p>
          <a:p>
            <a:r>
              <a:rPr lang="en-US" dirty="0"/>
              <a:t>How to develop classifiers in Classifier Design Tool (CDT)</a:t>
            </a:r>
          </a:p>
          <a:p>
            <a:r>
              <a:rPr lang="en-US" dirty="0"/>
              <a:t>How to set up your own blob features</a:t>
            </a:r>
            <a:endParaRPr lang="en-DK" dirty="0"/>
          </a:p>
          <a:p>
            <a:r>
              <a:rPr lang="en-US" dirty="0"/>
              <a:t>How to make classifiers that runs on the Autofeeder – scanning of data on the Autofeeder, develop classifier and run the classifier on the Autofeeder.</a:t>
            </a:r>
            <a:endParaRPr lang="en-DK" dirty="0"/>
          </a:p>
          <a:p>
            <a:pPr marL="0" indent="0">
              <a:buNone/>
            </a:pPr>
            <a:endParaRPr lang="en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DF7B9D0-0A87-4C51-99DB-D0AE8F4CE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Videometer Imaging Technology, www.videometer.com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C0F7EBD-0561-4329-BFEF-8506560FE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202F-EC4F-46F8-9416-D2D9E94A5F8C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6634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E68DE9-672C-4969-8F3A-7052C8441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Blob Tool &amp; CDT workshop schedule</a:t>
            </a:r>
            <a:endParaRPr lang="en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3BC400-93F3-4EAE-8FAB-C30D5E895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1575594"/>
            <a:ext cx="10807930" cy="4451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09:00-09:15		Welcome &amp; Introduction</a:t>
            </a:r>
          </a:p>
          <a:p>
            <a:pPr marL="0" indent="0">
              <a:buNone/>
            </a:pPr>
            <a:r>
              <a:rPr lang="en-US" sz="2400" dirty="0"/>
              <a:t>09:15-09:45		Short introduction to </a:t>
            </a:r>
            <a:r>
              <a:rPr lang="da-DK" sz="2400" dirty="0"/>
              <a:t>MSI transformations &amp; segmentations for 			granular products – </a:t>
            </a:r>
            <a:r>
              <a:rPr lang="da-DK" sz="2400" dirty="0">
                <a:solidFill>
                  <a:srgbClr val="C00000"/>
                </a:solidFill>
              </a:rPr>
              <a:t>Powerpoint presentation</a:t>
            </a:r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dirty="0"/>
              <a:t>09:45-10:00		Break</a:t>
            </a:r>
          </a:p>
          <a:p>
            <a:pPr marL="0" indent="0">
              <a:buNone/>
            </a:pPr>
            <a:r>
              <a:rPr lang="en-US" sz="2400" dirty="0"/>
              <a:t>10:00-11:00		</a:t>
            </a:r>
            <a:r>
              <a:rPr lang="en-US" sz="2400" dirty="0">
                <a:solidFill>
                  <a:srgbClr val="0070C0"/>
                </a:solidFill>
              </a:rPr>
              <a:t>Walk-through </a:t>
            </a:r>
            <a:r>
              <a:rPr lang="en-US" sz="2400" dirty="0"/>
              <a:t>Blob Tool with tutorial and examples on maize &amp;			barley</a:t>
            </a: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dirty="0"/>
              <a:t>11:00-12:00		</a:t>
            </a:r>
            <a:r>
              <a:rPr lang="en-US" sz="2400" dirty="0">
                <a:solidFill>
                  <a:srgbClr val="0070C0"/>
                </a:solidFill>
              </a:rPr>
              <a:t>Walk-through </a:t>
            </a:r>
            <a:r>
              <a:rPr lang="en-US" sz="2400" dirty="0"/>
              <a:t>Classifier Design Tool with tutorial and examples 			on pet-food &amp; skinned barley</a:t>
            </a:r>
          </a:p>
          <a:p>
            <a:pPr marL="0" indent="0">
              <a:buNone/>
            </a:pPr>
            <a:r>
              <a:rPr lang="en-US" sz="2400" dirty="0"/>
              <a:t>12:00-13:00		Lunch</a:t>
            </a: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37238BF-F94B-4A47-886C-22A29DF55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8549"/>
            <a:ext cx="4114800" cy="365125"/>
          </a:xfrm>
        </p:spPr>
        <p:txBody>
          <a:bodyPr/>
          <a:lstStyle/>
          <a:p>
            <a:r>
              <a:rPr lang="en-US" dirty="0" err="1"/>
              <a:t>Videometer</a:t>
            </a:r>
            <a:r>
              <a:rPr lang="en-US" dirty="0"/>
              <a:t> Imaging Technology, www.videometer.com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F6AD82F-B565-495E-80B8-7AC3002CF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202F-EC4F-46F8-9416-D2D9E94A5F8C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7490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E68DE9-672C-4969-8F3A-7052C8441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Blob Tool &amp; CDT workshop schedule</a:t>
            </a:r>
            <a:endParaRPr lang="en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3BC400-93F3-4EAE-8FAB-C30D5E895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1575594"/>
            <a:ext cx="10807930" cy="4451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13:00-15:00		</a:t>
            </a:r>
            <a:r>
              <a:rPr lang="en-US" sz="2400" dirty="0">
                <a:solidFill>
                  <a:srgbClr val="00B050"/>
                </a:solidFill>
              </a:rPr>
              <a:t>Hands-on work</a:t>
            </a:r>
            <a:r>
              <a:rPr lang="en-US" sz="2400" dirty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			</a:t>
            </a:r>
            <a:r>
              <a:rPr lang="en-US" sz="2400" dirty="0">
                <a:solidFill>
                  <a:srgbClr val="002060"/>
                </a:solidFill>
              </a:rPr>
              <a:t>1) Scanning samples with Autofeeder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			2) Make your own classifier for watermelon in Blob Tool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			3) Make your own classifier for moldy wheat in CDT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			4) Set up Autofeeder recipe &amp; run classifier on Autofeeder</a:t>
            </a:r>
            <a:endParaRPr lang="da-DK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dirty="0"/>
              <a:t>15:00-15:15		Break</a:t>
            </a:r>
          </a:p>
          <a:p>
            <a:pPr marL="0" indent="0">
              <a:buNone/>
            </a:pPr>
            <a:r>
              <a:rPr lang="en-US" sz="2400" dirty="0"/>
              <a:t>15:15-16:30		</a:t>
            </a:r>
            <a:r>
              <a:rPr lang="en-US" sz="2400" dirty="0">
                <a:solidFill>
                  <a:srgbClr val="0070C0"/>
                </a:solidFill>
              </a:rPr>
              <a:t>Walk-through </a:t>
            </a:r>
            <a:r>
              <a:rPr lang="en-US" sz="2400" dirty="0"/>
              <a:t>Blob feature tool-box with tutorial on the most 			important blob features.</a:t>
            </a:r>
          </a:p>
          <a:p>
            <a:pPr marL="0" indent="0">
              <a:buNone/>
            </a:pPr>
            <a:r>
              <a:rPr lang="en-US" sz="2400" dirty="0"/>
              <a:t>16:30-17:00		Wrap up session with summary and </a:t>
            </a:r>
            <a:r>
              <a:rPr lang="en-US" sz="2400"/>
              <a:t>next steps.</a:t>
            </a:r>
            <a:endParaRPr lang="en-US" sz="2400" dirty="0"/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37238BF-F94B-4A47-886C-22A29DF55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8549"/>
            <a:ext cx="4114800" cy="365125"/>
          </a:xfrm>
        </p:spPr>
        <p:txBody>
          <a:bodyPr/>
          <a:lstStyle/>
          <a:p>
            <a:r>
              <a:rPr lang="en-US" dirty="0" err="1"/>
              <a:t>Videometer</a:t>
            </a:r>
            <a:r>
              <a:rPr lang="en-US" dirty="0"/>
              <a:t> Imaging Technology, www.videometer.com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F6AD82F-B565-495E-80B8-7AC3002CF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202F-EC4F-46F8-9416-D2D9E94A5F8C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5763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E68DE9-672C-4969-8F3A-7052C8441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Blob Tool tutorial contents</a:t>
            </a:r>
            <a:endParaRPr lang="en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37238BF-F94B-4A47-886C-22A29DF55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8549"/>
            <a:ext cx="4114800" cy="365125"/>
          </a:xfrm>
        </p:spPr>
        <p:txBody>
          <a:bodyPr/>
          <a:lstStyle/>
          <a:p>
            <a:r>
              <a:rPr lang="en-US" dirty="0" err="1"/>
              <a:t>Videometer</a:t>
            </a:r>
            <a:r>
              <a:rPr lang="en-US" dirty="0"/>
              <a:t> Imaging Technology, www.videometer.com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F6AD82F-B565-495E-80B8-7AC3002CF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202F-EC4F-46F8-9416-D2D9E94A5F8C}" type="slidenum">
              <a:rPr lang="da-DK" smtClean="0"/>
              <a:t>5</a:t>
            </a:fld>
            <a:endParaRPr lang="da-DK" dirty="0"/>
          </a:p>
        </p:txBody>
      </p:sp>
      <p:sp>
        <p:nvSpPr>
          <p:cNvPr id="9" name="Text Box 22">
            <a:extLst>
              <a:ext uri="{FF2B5EF4-FFF2-40B4-BE49-F238E27FC236}">
                <a16:creationId xmlns:a16="http://schemas.microsoft.com/office/drawing/2014/main" id="{F037866F-8923-40C7-AB76-408FD2A73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099" y="4757580"/>
            <a:ext cx="10026015" cy="846386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spcBef>
                <a:spcPct val="20000"/>
              </a:spcBef>
              <a:spcAft>
                <a:spcPct val="40000"/>
              </a:spcAft>
              <a:buClr>
                <a:srgbClr val="FFFF00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4000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40000"/>
              </a:spcAft>
              <a:buClr>
                <a:srgbClr val="009900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40000"/>
              </a:spcAft>
              <a:buClr>
                <a:schemeClr val="hlink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4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4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4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4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4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da-DK" dirty="0">
                <a:solidFill>
                  <a:schemeClr val="bg1"/>
                </a:solidFill>
              </a:rPr>
              <a:t>Contents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da-DK" sz="2000" dirty="0">
                <a:solidFill>
                  <a:schemeClr val="bg1"/>
                </a:solidFill>
              </a:rPr>
              <a:t>of classifiers and applying classifiers on new blob collections.</a:t>
            </a:r>
            <a:endParaRPr lang="da-DK" altLang="da-DK" sz="2000" dirty="0">
              <a:solidFill>
                <a:schemeClr val="bg1"/>
              </a:solidFill>
            </a:endParaRPr>
          </a:p>
        </p:txBody>
      </p:sp>
      <p:sp>
        <p:nvSpPr>
          <p:cNvPr id="11" name="Text Box 22">
            <a:extLst>
              <a:ext uri="{FF2B5EF4-FFF2-40B4-BE49-F238E27FC236}">
                <a16:creationId xmlns:a16="http://schemas.microsoft.com/office/drawing/2014/main" id="{4A8EC139-00D4-4FD9-833F-17F9ACC83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10" y="1254034"/>
            <a:ext cx="7713890" cy="2939266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spcBef>
                <a:spcPct val="20000"/>
              </a:spcBef>
              <a:spcAft>
                <a:spcPct val="40000"/>
              </a:spcAft>
              <a:buClr>
                <a:srgbClr val="FFFF00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4000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40000"/>
              </a:spcAft>
              <a:buClr>
                <a:srgbClr val="009900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40000"/>
              </a:spcAft>
              <a:buClr>
                <a:schemeClr val="hlink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4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4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4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4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4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000" b="0" i="0" u="none" strike="noStrike" kern="0" cap="none" spc="0" normalizeH="0" baseline="0" noProof="0" dirty="0">
              <a:ln>
                <a:noFill/>
              </a:ln>
              <a:solidFill>
                <a:srgbClr val="00007A"/>
              </a:solidFill>
              <a:effectLst/>
              <a:uLnTx/>
              <a:uFillTx/>
              <a:latin typeface="Tahoma" panose="020B0604030504040204" pitchFamily="34" charset="0"/>
            </a:endParaRPr>
          </a:p>
          <a:p>
            <a:pPr marL="108000" marR="0" lvl="0" indent="-108000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Tx/>
              <a:buFontTx/>
              <a:buChar char="•"/>
              <a:tabLst/>
              <a:defRPr/>
            </a:pPr>
            <a:r>
              <a:rPr kumimoji="0" lang="en-US" altLang="da-DK" sz="2000" b="0" i="0" u="none" strike="noStrike" kern="0" cap="none" spc="0" normalizeH="0" baseline="0" noProof="0" dirty="0">
                <a:ln>
                  <a:noFill/>
                </a:ln>
                <a:solidFill>
                  <a:srgbClr val="00007A"/>
                </a:solidFill>
                <a:effectLst/>
                <a:uLnTx/>
                <a:uFillTx/>
                <a:latin typeface="Tahoma" panose="020B0604030504040204" pitchFamily="34" charset="0"/>
              </a:rPr>
              <a:t> Create blob collection from VideometerLab images</a:t>
            </a:r>
          </a:p>
          <a:p>
            <a:pPr marL="108000" marR="0" lvl="0" indent="-108000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Tx/>
              <a:buFontTx/>
              <a:buChar char="•"/>
              <a:tabLst/>
              <a:defRPr/>
            </a:pPr>
            <a:r>
              <a:rPr kumimoji="0" lang="en-US" altLang="da-DK" sz="2000" b="0" i="0" u="none" strike="noStrike" kern="0" cap="none" spc="0" normalizeH="0" baseline="0" noProof="0" dirty="0">
                <a:ln>
                  <a:noFill/>
                </a:ln>
                <a:solidFill>
                  <a:srgbClr val="00007A"/>
                </a:solidFill>
                <a:effectLst/>
                <a:uLnTx/>
                <a:uFillTx/>
                <a:latin typeface="Tahoma" panose="020B0604030504040204" pitchFamily="34" charset="0"/>
              </a:rPr>
              <a:t> Labelling of blobs</a:t>
            </a:r>
          </a:p>
          <a:p>
            <a:pPr marL="108000" marR="0" lvl="0" indent="-108000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Tx/>
              <a:buFontTx/>
              <a:buChar char="•"/>
              <a:tabLst/>
              <a:defRPr/>
            </a:pPr>
            <a:r>
              <a:rPr kumimoji="0" lang="en-US" altLang="da-DK" sz="2000" b="0" i="0" u="none" strike="noStrike" kern="0" cap="none" spc="0" normalizeH="0" baseline="0" noProof="0" dirty="0">
                <a:ln>
                  <a:noFill/>
                </a:ln>
                <a:solidFill>
                  <a:srgbClr val="00007A"/>
                </a:solidFill>
                <a:effectLst/>
                <a:uLnTx/>
                <a:uFillTx/>
                <a:latin typeface="Tahoma" panose="020B0604030504040204" pitchFamily="34" charset="0"/>
              </a:rPr>
              <a:t> Feature calculation &amp; analysis</a:t>
            </a:r>
          </a:p>
          <a:p>
            <a:pPr marL="108000" marR="0" lvl="0" indent="-108000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Tx/>
              <a:buFontTx/>
              <a:buChar char="•"/>
              <a:tabLst/>
              <a:defRPr/>
            </a:pPr>
            <a:r>
              <a:rPr kumimoji="0" lang="en-US" altLang="da-DK" sz="2000" b="0" i="0" u="none" strike="noStrike" kern="0" cap="none" spc="0" normalizeH="0" baseline="0" noProof="0" dirty="0">
                <a:ln>
                  <a:noFill/>
                </a:ln>
                <a:solidFill>
                  <a:srgbClr val="00007A"/>
                </a:solidFill>
                <a:effectLst/>
                <a:uLnTx/>
                <a:uFillTx/>
                <a:latin typeface="Tahoma" panose="020B0604030504040204" pitchFamily="34" charset="0"/>
              </a:rPr>
              <a:t> </a:t>
            </a:r>
            <a:r>
              <a:rPr lang="en-US" altLang="da-DK" sz="2000" kern="0" dirty="0">
                <a:solidFill>
                  <a:srgbClr val="00007A"/>
                </a:solidFill>
              </a:rPr>
              <a:t>Report-</a:t>
            </a:r>
            <a:r>
              <a:rPr kumimoji="0" lang="en-US" altLang="da-DK" sz="2000" b="0" i="0" u="none" strike="noStrike" kern="0" cap="none" spc="0" normalizeH="0" baseline="0" noProof="0" dirty="0">
                <a:ln>
                  <a:noFill/>
                </a:ln>
                <a:solidFill>
                  <a:srgbClr val="00007A"/>
                </a:solidFill>
                <a:effectLst/>
                <a:uLnTx/>
                <a:uFillTx/>
                <a:latin typeface="Tahoma" panose="020B0604030504040204" pitchFamily="34" charset="0"/>
              </a:rPr>
              <a:t>tool and export of blob features</a:t>
            </a:r>
          </a:p>
          <a:p>
            <a:pPr marL="108000" marR="0" lvl="0" indent="-108000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Tx/>
              <a:buFontTx/>
              <a:buChar char="•"/>
              <a:tabLst/>
              <a:defRPr/>
            </a:pPr>
            <a:r>
              <a:rPr kumimoji="0" lang="en-US" altLang="da-DK" sz="2000" b="0" i="0" u="none" strike="noStrike" kern="0" cap="none" spc="0" normalizeH="0" baseline="0" noProof="0" dirty="0">
                <a:ln>
                  <a:noFill/>
                </a:ln>
                <a:solidFill>
                  <a:srgbClr val="00007A"/>
                </a:solidFill>
                <a:effectLst/>
                <a:uLnTx/>
                <a:uFillTx/>
                <a:latin typeface="Tahoma" panose="020B0604030504040204" pitchFamily="34" charset="0"/>
              </a:rPr>
              <a:t> Generation of classifiers and applying classifiers on new blob collections.</a:t>
            </a:r>
            <a:endParaRPr kumimoji="0" lang="da-DK" altLang="da-DK" sz="2000" b="0" i="0" u="none" strike="noStrike" kern="0" cap="none" spc="0" normalizeH="0" baseline="0" noProof="0" dirty="0">
              <a:ln>
                <a:noFill/>
              </a:ln>
              <a:solidFill>
                <a:srgbClr val="00007A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083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E68DE9-672C-4969-8F3A-7052C8441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CDT tutorial contents</a:t>
            </a:r>
            <a:endParaRPr lang="en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37238BF-F94B-4A47-886C-22A29DF55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8549"/>
            <a:ext cx="4114800" cy="365125"/>
          </a:xfrm>
        </p:spPr>
        <p:txBody>
          <a:bodyPr/>
          <a:lstStyle/>
          <a:p>
            <a:r>
              <a:rPr lang="en-US" dirty="0" err="1"/>
              <a:t>Videometer</a:t>
            </a:r>
            <a:r>
              <a:rPr lang="en-US" dirty="0"/>
              <a:t> Imaging Technology, www.videometer.com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F6AD82F-B565-495E-80B8-7AC3002CF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202F-EC4F-46F8-9416-D2D9E94A5F8C}" type="slidenum">
              <a:rPr lang="da-DK" smtClean="0"/>
              <a:t>6</a:t>
            </a:fld>
            <a:endParaRPr lang="da-DK" dirty="0"/>
          </a:p>
        </p:txBody>
      </p:sp>
      <p:sp>
        <p:nvSpPr>
          <p:cNvPr id="9" name="Text Box 22">
            <a:extLst>
              <a:ext uri="{FF2B5EF4-FFF2-40B4-BE49-F238E27FC236}">
                <a16:creationId xmlns:a16="http://schemas.microsoft.com/office/drawing/2014/main" id="{F037866F-8923-40C7-AB76-408FD2A73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099" y="4757580"/>
            <a:ext cx="10026015" cy="846386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spcBef>
                <a:spcPct val="20000"/>
              </a:spcBef>
              <a:spcAft>
                <a:spcPct val="40000"/>
              </a:spcAft>
              <a:buClr>
                <a:srgbClr val="FFFF00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4000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40000"/>
              </a:spcAft>
              <a:buClr>
                <a:srgbClr val="009900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40000"/>
              </a:spcAft>
              <a:buClr>
                <a:schemeClr val="hlink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4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4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4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4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4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da-DK" dirty="0">
                <a:solidFill>
                  <a:schemeClr val="bg1"/>
                </a:solidFill>
              </a:rPr>
              <a:t>Contents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da-DK" sz="2000" dirty="0">
                <a:solidFill>
                  <a:schemeClr val="bg1"/>
                </a:solidFill>
              </a:rPr>
              <a:t>of classifiers and applying classifiers on new blob collections.</a:t>
            </a:r>
            <a:endParaRPr lang="da-DK" altLang="da-DK" sz="2000" dirty="0">
              <a:solidFill>
                <a:schemeClr val="bg1"/>
              </a:solidFill>
            </a:endParaRPr>
          </a:p>
        </p:txBody>
      </p:sp>
      <p:sp>
        <p:nvSpPr>
          <p:cNvPr id="11" name="Text Box 22">
            <a:extLst>
              <a:ext uri="{FF2B5EF4-FFF2-40B4-BE49-F238E27FC236}">
                <a16:creationId xmlns:a16="http://schemas.microsoft.com/office/drawing/2014/main" id="{4A8EC139-00D4-4FD9-833F-17F9ACC83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" y="1267135"/>
            <a:ext cx="8247290" cy="3093154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spcBef>
                <a:spcPct val="20000"/>
              </a:spcBef>
              <a:spcAft>
                <a:spcPct val="40000"/>
              </a:spcAft>
              <a:buClr>
                <a:srgbClr val="FFFF00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4000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40000"/>
              </a:spcAft>
              <a:buClr>
                <a:srgbClr val="009900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40000"/>
              </a:spcAft>
              <a:buClr>
                <a:schemeClr val="hlink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4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4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4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4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4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000" b="0" i="0" u="none" strike="noStrike" kern="0" cap="none" spc="0" normalizeH="0" baseline="0" noProof="0" dirty="0">
              <a:ln>
                <a:noFill/>
              </a:ln>
              <a:solidFill>
                <a:srgbClr val="00007A"/>
              </a:solidFill>
              <a:effectLst/>
              <a:uLnTx/>
              <a:uFillTx/>
              <a:latin typeface="Tahoma" panose="020B0604030504040204" pitchFamily="34" charset="0"/>
            </a:endParaRPr>
          </a:p>
          <a:p>
            <a:pPr marL="108000" marR="0" lvl="0" indent="-108000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Tx/>
              <a:buFontTx/>
              <a:buChar char="•"/>
              <a:tabLst/>
              <a:defRPr/>
            </a:pPr>
            <a:r>
              <a:rPr kumimoji="0" lang="en-US" altLang="da-DK" sz="2000" b="0" i="0" u="none" strike="noStrike" kern="0" cap="none" spc="0" normalizeH="0" baseline="0" noProof="0" dirty="0">
                <a:ln>
                  <a:noFill/>
                </a:ln>
                <a:solidFill>
                  <a:srgbClr val="00007A"/>
                </a:solidFill>
                <a:effectLst/>
                <a:uLnTx/>
                <a:uFillTx/>
                <a:latin typeface="Tahoma" panose="020B0604030504040204" pitchFamily="34" charset="0"/>
              </a:rPr>
              <a:t> Structure of Classification Models</a:t>
            </a:r>
          </a:p>
          <a:p>
            <a:pPr marL="108000" marR="0" lvl="0" indent="-108000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Tx/>
              <a:buFontTx/>
              <a:buChar char="•"/>
              <a:tabLst/>
              <a:defRPr/>
            </a:pPr>
            <a:r>
              <a:rPr kumimoji="0" lang="en-US" altLang="da-DK" sz="2000" b="0" i="0" u="none" strike="noStrike" kern="0" cap="none" spc="0" normalizeH="0" baseline="0" noProof="0" dirty="0">
                <a:ln>
                  <a:noFill/>
                </a:ln>
                <a:solidFill>
                  <a:srgbClr val="00007A"/>
                </a:solidFill>
                <a:effectLst/>
                <a:uLnTx/>
                <a:uFillTx/>
                <a:latin typeface="Tahoma" panose="020B0604030504040204" pitchFamily="34" charset="0"/>
              </a:rPr>
              <a:t> </a:t>
            </a:r>
            <a:r>
              <a:rPr lang="en-US" altLang="da-DK" sz="2000" kern="0" dirty="0">
                <a:solidFill>
                  <a:srgbClr val="00007A"/>
                </a:solidFill>
              </a:rPr>
              <a:t>Managing training &amp; validation sets</a:t>
            </a:r>
          </a:p>
          <a:p>
            <a:pPr marL="108000" marR="0" lvl="0" indent="-108000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Tx/>
              <a:buFontTx/>
              <a:buChar char="•"/>
              <a:tabLst/>
              <a:defRPr/>
            </a:pPr>
            <a:r>
              <a:rPr kumimoji="0" lang="en-US" altLang="da-DK" sz="2000" b="0" i="0" u="none" strike="noStrike" kern="0" cap="none" spc="0" normalizeH="0" baseline="0" noProof="0" dirty="0">
                <a:ln>
                  <a:noFill/>
                </a:ln>
                <a:solidFill>
                  <a:srgbClr val="00007A"/>
                </a:solidFill>
                <a:effectLst/>
                <a:uLnTx/>
                <a:uFillTx/>
                <a:latin typeface="Tahoma" panose="020B0604030504040204" pitchFamily="34" charset="0"/>
              </a:rPr>
              <a:t> Navigating between blobs &amp; blob feature statistics plot</a:t>
            </a:r>
          </a:p>
          <a:p>
            <a:pPr marL="108000" marR="0" lvl="0" indent="-108000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Tx/>
              <a:buFontTx/>
              <a:buChar char="•"/>
              <a:tabLst/>
              <a:defRPr/>
            </a:pPr>
            <a:r>
              <a:rPr kumimoji="0" lang="en-US" altLang="da-DK" sz="2000" b="0" i="0" u="none" strike="noStrike" kern="0" cap="none" spc="0" normalizeH="0" baseline="0" noProof="0" dirty="0">
                <a:ln>
                  <a:noFill/>
                </a:ln>
                <a:solidFill>
                  <a:srgbClr val="00007A"/>
                </a:solidFill>
                <a:effectLst/>
                <a:uLnTx/>
                <a:uFillTx/>
                <a:latin typeface="Tahoma" panose="020B0604030504040204" pitchFamily="34" charset="0"/>
              </a:rPr>
              <a:t> Introduction to logical rules and statistical rules</a:t>
            </a:r>
          </a:p>
          <a:p>
            <a:pPr marL="108000" marR="0" lvl="0" indent="-108000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Tx/>
              <a:buFontTx/>
              <a:buChar char="•"/>
              <a:tabLst/>
              <a:defRPr/>
            </a:pPr>
            <a:r>
              <a:rPr lang="en-US" altLang="da-DK" sz="2000" kern="0" dirty="0">
                <a:solidFill>
                  <a:srgbClr val="00007A"/>
                </a:solidFill>
              </a:rPr>
              <a:t> </a:t>
            </a:r>
            <a:r>
              <a:rPr kumimoji="0" lang="en-US" altLang="da-DK" sz="2000" b="0" i="0" u="none" strike="noStrike" kern="0" cap="none" spc="0" normalizeH="0" baseline="0" noProof="0" dirty="0">
                <a:ln>
                  <a:noFill/>
                </a:ln>
                <a:solidFill>
                  <a:srgbClr val="00007A"/>
                </a:solidFill>
                <a:effectLst/>
                <a:uLnTx/>
                <a:uFillTx/>
                <a:latin typeface="Tahoma" panose="020B0604030504040204" pitchFamily="34" charset="0"/>
              </a:rPr>
              <a:t>Building hierarchical classification models</a:t>
            </a:r>
          </a:p>
          <a:p>
            <a:pPr marL="108000" marR="0" lvl="0" indent="-108000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Tx/>
              <a:buFontTx/>
              <a:buChar char="•"/>
              <a:tabLst/>
              <a:defRPr/>
            </a:pPr>
            <a:r>
              <a:rPr kumimoji="0" lang="en-US" altLang="da-DK" sz="2000" b="0" i="0" u="none" strike="noStrike" kern="0" cap="none" spc="0" normalizeH="0" baseline="0" noProof="0" dirty="0">
                <a:ln>
                  <a:noFill/>
                </a:ln>
                <a:solidFill>
                  <a:srgbClr val="00007A"/>
                </a:solidFill>
                <a:effectLst/>
                <a:uLnTx/>
                <a:uFillTx/>
                <a:latin typeface="Tahoma" panose="020B0604030504040204" pitchFamily="34" charset="0"/>
              </a:rPr>
              <a:t> Copying </a:t>
            </a:r>
            <a:r>
              <a:rPr lang="en-US" altLang="da-DK" sz="2000" kern="0" dirty="0">
                <a:solidFill>
                  <a:srgbClr val="00007A"/>
                </a:solidFill>
              </a:rPr>
              <a:t>data</a:t>
            </a:r>
            <a:r>
              <a:rPr kumimoji="0" lang="en-US" altLang="da-DK" sz="2000" b="0" i="0" u="none" strike="noStrike" kern="0" cap="none" spc="0" normalizeH="0" baseline="0" noProof="0" dirty="0">
                <a:ln>
                  <a:noFill/>
                </a:ln>
                <a:solidFill>
                  <a:srgbClr val="00007A"/>
                </a:solidFill>
                <a:effectLst/>
                <a:uLnTx/>
                <a:uFillTx/>
                <a:latin typeface="Tahoma" panose="020B0604030504040204" pitchFamily="34" charset="0"/>
              </a:rPr>
              <a:t> between different classification models </a:t>
            </a:r>
            <a:endParaRPr kumimoji="0" lang="da-DK" altLang="da-DK" sz="2000" b="0" i="0" u="none" strike="noStrike" kern="0" cap="none" spc="0" normalizeH="0" baseline="0" noProof="0" dirty="0">
              <a:ln>
                <a:noFill/>
              </a:ln>
              <a:solidFill>
                <a:srgbClr val="00007A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487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deometer generic - widescreen.potx" id="{25F5C55A-C59D-4CB4-9AE2-4F95BC29750A}" vid="{55DEE2EA-B558-4F29-AB50-524A5A78AD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CED87661FB494ABEE23413706CAF4C" ma:contentTypeVersion="8" ma:contentTypeDescription="Create a new document." ma:contentTypeScope="" ma:versionID="ccc70661d43b705770465e3433513444">
  <xsd:schema xmlns:xsd="http://www.w3.org/2001/XMLSchema" xmlns:xs="http://www.w3.org/2001/XMLSchema" xmlns:p="http://schemas.microsoft.com/office/2006/metadata/properties" xmlns:ns3="9aa58169-1e0b-497f-bb42-24e8b8e2ed1c" targetNamespace="http://schemas.microsoft.com/office/2006/metadata/properties" ma:root="true" ma:fieldsID="ba780f8154e95da1a1daf8aec5fead02" ns3:_="">
    <xsd:import namespace="9aa58169-1e0b-497f-bb42-24e8b8e2ed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a58169-1e0b-497f-bb42-24e8b8e2ed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B2299E-D9D2-4C6E-88EA-82EDF3B7C9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EF6655-91D0-434D-9DDA-B6BA83C133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a58169-1e0b-497f-bb42-24e8b8e2ed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121BF3-45E4-4D97-8E7F-556723A499CA}">
  <ds:schemaRefs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9aa58169-1e0b-497f-bb42-24e8b8e2ed1c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VideometerStrategyQuality20191023</Template>
  <TotalTime>1178</TotalTime>
  <Words>425</Words>
  <Application>Microsoft Office PowerPoint</Application>
  <PresentationFormat>Widescreen</PresentationFormat>
  <Paragraphs>58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 Unicode MS</vt:lpstr>
      <vt:lpstr>Arial</vt:lpstr>
      <vt:lpstr>Calibri</vt:lpstr>
      <vt:lpstr>Calibri Light</vt:lpstr>
      <vt:lpstr>Tahoma</vt:lpstr>
      <vt:lpstr>Office-tema</vt:lpstr>
      <vt:lpstr>Videometer Blob Training 2020 </vt:lpstr>
      <vt:lpstr>Blob Tool Seminar  </vt:lpstr>
      <vt:lpstr>Blob Tool &amp; CDT workshop schedule</vt:lpstr>
      <vt:lpstr>Blob Tool &amp; CDT workshop schedule</vt:lpstr>
      <vt:lpstr>Blob Tool tutorial contents</vt:lpstr>
      <vt:lpstr>CDT tutorial contents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Videometer  Strategy &amp; Quality 23. 10.2019</dc:title>
  <dc:creator>Nette Schultz</dc:creator>
  <cp:lastModifiedBy>Karsten Hartelius</cp:lastModifiedBy>
  <cp:revision>69</cp:revision>
  <cp:lastPrinted>2020-01-10T09:45:15Z</cp:lastPrinted>
  <dcterms:created xsi:type="dcterms:W3CDTF">2019-10-14T11:59:56Z</dcterms:created>
  <dcterms:modified xsi:type="dcterms:W3CDTF">2020-02-10T12:16:20Z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0x0101007FCED87661FB494ABEE23413706CAF4C</vt:lpwstr>
  </property>
</Properties>
</file>